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95" r:id="rId3"/>
    <p:sldId id="296" r:id="rId4"/>
    <p:sldId id="258" r:id="rId5"/>
    <p:sldId id="297" r:id="rId6"/>
    <p:sldId id="257" r:id="rId7"/>
    <p:sldId id="298" r:id="rId8"/>
    <p:sldId id="260" r:id="rId9"/>
    <p:sldId id="303" r:id="rId10"/>
    <p:sldId id="261" r:id="rId11"/>
    <p:sldId id="262" r:id="rId12"/>
    <p:sldId id="263" r:id="rId13"/>
    <p:sldId id="299" r:id="rId14"/>
    <p:sldId id="300" r:id="rId15"/>
    <p:sldId id="301" r:id="rId16"/>
    <p:sldId id="309" r:id="rId17"/>
    <p:sldId id="302" r:id="rId18"/>
    <p:sldId id="311" r:id="rId19"/>
    <p:sldId id="305" r:id="rId20"/>
    <p:sldId id="285" r:id="rId21"/>
    <p:sldId id="264" r:id="rId22"/>
    <p:sldId id="306" r:id="rId23"/>
    <p:sldId id="307" r:id="rId24"/>
    <p:sldId id="279" r:id="rId25"/>
    <p:sldId id="313" r:id="rId26"/>
    <p:sldId id="282" r:id="rId27"/>
    <p:sldId id="314" r:id="rId28"/>
    <p:sldId id="292" r:id="rId29"/>
    <p:sldId id="315" r:id="rId30"/>
    <p:sldId id="319" r:id="rId31"/>
    <p:sldId id="323" r:id="rId32"/>
    <p:sldId id="320" r:id="rId33"/>
    <p:sldId id="317" r:id="rId34"/>
    <p:sldId id="322" r:id="rId35"/>
    <p:sldId id="294" r:id="rId36"/>
    <p:sldId id="325" r:id="rId37"/>
    <p:sldId id="32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1DFA-8691-4CE6-B0C7-0558B30A292F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0AF7E-5BFC-4A63-84A5-37F1EC27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5D88-CD10-493F-81F1-558AE77C5F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5D88-CD10-493F-81F1-558AE77C5F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del-View-Control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wing_(Java)#cite_note-3" TargetMode="External"/><Relationship Id="rId5" Type="http://schemas.openxmlformats.org/officeDocument/2006/relationships/hyperlink" Target="http://en.wikipedia.org/wiki/Thread_(computing)" TargetMode="External"/><Relationship Id="rId4" Type="http://schemas.openxmlformats.org/officeDocument/2006/relationships/hyperlink" Target="http://en.wikipedia.org/wiki/GU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Graphical User Interfaces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A.k.a. GUI’s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103"/>
            <a:ext cx="8777576" cy="320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2" y="4644662"/>
            <a:ext cx="7434225" cy="194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3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6" y="214056"/>
            <a:ext cx="8256785" cy="63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Creates a Simple Window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75" y="2353809"/>
            <a:ext cx="33528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We add some objects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Sweet… A window… now what?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32429"/>
            <a:ext cx="678111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4280640" cy="19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button is clicked an Event Object is generated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i="1" dirty="0" smtClean="0"/>
              <a:t>handle</a:t>
            </a:r>
            <a:r>
              <a:rPr lang="en-US" dirty="0" smtClean="0"/>
              <a:t> this with an </a:t>
            </a:r>
            <a:r>
              <a:rPr lang="en-US" dirty="0" err="1" smtClean="0"/>
              <a:t>ActionListener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280640" cy="19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Listeners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599"/>
            <a:ext cx="5962805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7" y="5313456"/>
            <a:ext cx="8089743" cy="16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865820">
            <a:off x="3923700" y="3480368"/>
            <a:ext cx="604549" cy="1702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2399" y="5313456"/>
            <a:ext cx="8534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545943" y="5638800"/>
            <a:ext cx="1600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So far the Process is:</a:t>
            </a:r>
          </a:p>
          <a:p>
            <a:r>
              <a:rPr lang="en-US" dirty="0" smtClean="0"/>
              <a:t>Make a window (called a </a:t>
            </a:r>
            <a:r>
              <a:rPr lang="en-US" dirty="0" err="1" smtClean="0"/>
              <a:t>JFrame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 stuff to that window</a:t>
            </a:r>
          </a:p>
          <a:p>
            <a:pPr lvl="1"/>
            <a:r>
              <a:rPr lang="en-US" dirty="0" smtClean="0"/>
              <a:t>Make the window visible (most important step)</a:t>
            </a:r>
          </a:p>
          <a:p>
            <a:r>
              <a:rPr lang="en-US" dirty="0" smtClean="0"/>
              <a:t>Create an </a:t>
            </a:r>
            <a:r>
              <a:rPr lang="en-US" dirty="0" err="1"/>
              <a:t>ActionListener</a:t>
            </a:r>
            <a:endParaRPr lang="en-US" dirty="0" smtClean="0"/>
          </a:p>
          <a:p>
            <a:r>
              <a:rPr lang="en-US" dirty="0" smtClean="0"/>
              <a:t>Register the </a:t>
            </a:r>
            <a:r>
              <a:rPr lang="en-US" dirty="0" err="1" smtClean="0"/>
              <a:t>ActionListener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Time!</a:t>
            </a:r>
            <a:endParaRPr lang="en-US" dirty="0"/>
          </a:p>
        </p:txBody>
      </p:sp>
      <p:pic>
        <p:nvPicPr>
          <p:cNvPr id="4" name="Picture 3" descr="4147291_460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4572000" y="1212558"/>
            <a:ext cx="4453467" cy="553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" y="1777341"/>
            <a:ext cx="4280640" cy="19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15725"/>
            <a:ext cx="3664320" cy="18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0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So… what are we doing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038600" cy="5257800"/>
          </a:xfrm>
        </p:spPr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Extend/make a </a:t>
            </a:r>
            <a:r>
              <a:rPr lang="en-US" dirty="0" err="1" smtClean="0"/>
              <a:t>JFrame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Add a button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Make an class that implements </a:t>
            </a:r>
            <a:r>
              <a:rPr lang="en-US" dirty="0" err="1"/>
              <a:t>ActionListener</a:t>
            </a:r>
            <a:r>
              <a:rPr lang="en-US" dirty="0"/>
              <a:t> 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Give that class to the button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Sound good? Any Issues?</a:t>
            </a:r>
          </a:p>
          <a:p>
            <a:r>
              <a:rPr lang="en-US" dirty="0" smtClean="0"/>
              <a:t>Lets call our </a:t>
            </a:r>
            <a:r>
              <a:rPr lang="en-US" dirty="0" err="1" smtClean="0"/>
              <a:t>Jframe</a:t>
            </a:r>
            <a:r>
              <a:rPr lang="en-US" dirty="0" smtClean="0"/>
              <a:t> ‘window’</a:t>
            </a:r>
          </a:p>
          <a:p>
            <a:r>
              <a:rPr lang="en-US" dirty="0" smtClean="0"/>
              <a:t>And our </a:t>
            </a:r>
            <a:r>
              <a:rPr lang="en-US" dirty="0" err="1"/>
              <a:t>A</a:t>
            </a:r>
            <a:r>
              <a:rPr lang="en-US" dirty="0" err="1" smtClean="0"/>
              <a:t>ctionListener</a:t>
            </a:r>
            <a:r>
              <a:rPr lang="en-US" dirty="0" smtClean="0"/>
              <a:t> </a:t>
            </a:r>
            <a:r>
              <a:rPr lang="en-US" dirty="0" err="1" smtClean="0"/>
              <a:t>buttonListener</a:t>
            </a:r>
            <a:endParaRPr lang="en-US" dirty="0" smtClean="0"/>
          </a:p>
          <a:p>
            <a:r>
              <a:rPr lang="en-US" dirty="0" smtClean="0"/>
              <a:t>How does the </a:t>
            </a:r>
            <a:r>
              <a:rPr lang="en-US" dirty="0" err="1" smtClean="0"/>
              <a:t>buttonListener</a:t>
            </a:r>
            <a:r>
              <a:rPr lang="en-US" dirty="0" smtClean="0"/>
              <a:t> access information/methods in the window object?</a:t>
            </a:r>
            <a:endParaRPr lang="en-US" dirty="0"/>
          </a:p>
        </p:txBody>
      </p:sp>
      <p:pic>
        <p:nvPicPr>
          <p:cNvPr id="4" name="Picture 3" descr="4843474_460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6"/>
          <a:stretch/>
        </p:blipFill>
        <p:spPr>
          <a:xfrm>
            <a:off x="4114800" y="1417638"/>
            <a:ext cx="5029200" cy="36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was that ‘Private inner class’ stuff?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4" y="1417638"/>
            <a:ext cx="7324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discuss your </a:t>
            </a:r>
            <a:r>
              <a:rPr lang="en-US" b="1" dirty="0" smtClean="0"/>
              <a:t>Lab 2</a:t>
            </a:r>
            <a:r>
              <a:rPr lang="en-US" dirty="0" smtClean="0"/>
              <a:t> grade come see me </a:t>
            </a:r>
            <a:r>
              <a:rPr lang="en-US" b="1" dirty="0" smtClean="0"/>
              <a:t>this</a:t>
            </a:r>
            <a:r>
              <a:rPr lang="en-US" dirty="0" smtClean="0"/>
              <a:t> week.</a:t>
            </a:r>
          </a:p>
          <a:p>
            <a:pPr lvl="1"/>
            <a:r>
              <a:rPr lang="en-US" dirty="0" smtClean="0"/>
              <a:t>Office: 436 ERB. One hour prior to class</a:t>
            </a:r>
          </a:p>
          <a:p>
            <a:pPr lvl="1"/>
            <a:r>
              <a:rPr lang="en-US" dirty="0" smtClean="0"/>
              <a:t>Open to Appointments MWF</a:t>
            </a:r>
          </a:p>
          <a:p>
            <a:r>
              <a:rPr lang="en-US" dirty="0" smtClean="0"/>
              <a:t>I need the hours you spent on your Lab 2</a:t>
            </a:r>
          </a:p>
          <a:p>
            <a:r>
              <a:rPr lang="en-US" dirty="0" smtClean="0"/>
              <a:t>Lab 3 will be graded soon</a:t>
            </a:r>
          </a:p>
          <a:p>
            <a:r>
              <a:rPr lang="en-US" dirty="0" smtClean="0"/>
              <a:t>Lab 4 will be assigned sooner</a:t>
            </a:r>
          </a:p>
          <a:p>
            <a:r>
              <a:rPr lang="en-US" dirty="0" smtClean="0"/>
              <a:t>Questions?</a:t>
            </a:r>
          </a:p>
          <a:p>
            <a:r>
              <a:rPr lang="en-US" dirty="0" smtClean="0"/>
              <a:t>“How to Program Java” By </a:t>
            </a:r>
            <a:r>
              <a:rPr lang="en-US" dirty="0" err="1" smtClean="0"/>
              <a:t>Deitel</a:t>
            </a:r>
            <a:r>
              <a:rPr lang="en-US" dirty="0" smtClean="0"/>
              <a:t> covers more GUI stuff than the text’s listed on the syllabus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7915"/>
            <a:ext cx="8294526" cy="457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8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Pane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content pane is a </a:t>
            </a:r>
            <a:r>
              <a:rPr lang="en-US" dirty="0">
                <a:solidFill>
                  <a:schemeClr val="accent2"/>
                </a:solidFill>
              </a:rPr>
              <a:t>container</a:t>
            </a:r>
            <a:r>
              <a:rPr lang="en-US" dirty="0"/>
              <a:t> that is part of every Jframe object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cannot see the content pane and it does not have a border, but any object that is to be displayed in a </a:t>
            </a:r>
            <a:r>
              <a:rPr lang="en-US" dirty="0" smtClean="0"/>
              <a:t>Jframe must </a:t>
            </a:r>
            <a:r>
              <a:rPr lang="en-US" dirty="0"/>
              <a:t>be added to the content pane</a:t>
            </a:r>
          </a:p>
          <a:p>
            <a:r>
              <a:rPr lang="en-US" dirty="0" smtClean="0"/>
              <a:t>Panel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panel is also a </a:t>
            </a:r>
            <a:r>
              <a:rPr lang="en-US" sz="2400" dirty="0">
                <a:solidFill>
                  <a:schemeClr val="accent2"/>
                </a:solidFill>
              </a:rPr>
              <a:t>container</a:t>
            </a:r>
            <a:r>
              <a:rPr lang="en-US" dirty="0"/>
              <a:t> that can hold GUI components</a:t>
            </a:r>
          </a:p>
          <a:p>
            <a:pPr lvl="1"/>
            <a:r>
              <a:rPr lang="en-US" dirty="0" smtClean="0"/>
              <a:t>Unlike Jframe objects</a:t>
            </a:r>
            <a:r>
              <a:rPr lang="en-US" dirty="0"/>
              <a:t>, panels cannot be displayed by themselves</a:t>
            </a:r>
          </a:p>
          <a:p>
            <a:pPr lvl="1"/>
            <a:r>
              <a:rPr lang="en-US" dirty="0" smtClean="0"/>
              <a:t>commonly </a:t>
            </a:r>
            <a:r>
              <a:rPr lang="en-US" dirty="0"/>
              <a:t>used to hold and organize collections of related components</a:t>
            </a:r>
          </a:p>
          <a:p>
            <a:r>
              <a:rPr lang="en-US" dirty="0" smtClean="0"/>
              <a:t>You </a:t>
            </a:r>
            <a:r>
              <a:rPr lang="en-US" dirty="0"/>
              <a:t>can add a panel to the content </a:t>
            </a:r>
            <a:r>
              <a:rPr lang="en-US" dirty="0" smtClean="0"/>
              <a:t>pane </a:t>
            </a:r>
            <a:br>
              <a:rPr lang="en-US" dirty="0" smtClean="0"/>
            </a:br>
            <a:r>
              <a:rPr lang="en-US" dirty="0" smtClean="0"/>
              <a:t>(Like we did in the example)</a:t>
            </a:r>
          </a:p>
          <a:p>
            <a:r>
              <a:rPr lang="en-US" dirty="0" smtClean="0"/>
              <a:t>Effectively we added a panel to a pane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all that ‘panel’ stuff?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65237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An </a:t>
            </a:r>
            <a:r>
              <a:rPr lang="en-US" dirty="0" smtClean="0"/>
              <a:t>event is </a:t>
            </a:r>
            <a:r>
              <a:rPr lang="en-US" dirty="0"/>
              <a:t>an action that takes place within the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Pressing </a:t>
            </a:r>
            <a:r>
              <a:rPr lang="en-US" dirty="0"/>
              <a:t>a </a:t>
            </a:r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Hitting ‘Enter’ in a text field</a:t>
            </a:r>
            <a:endParaRPr lang="en-US" dirty="0"/>
          </a:p>
          <a:p>
            <a:r>
              <a:rPr lang="en-US" dirty="0" smtClean="0"/>
              <a:t>An Event </a:t>
            </a:r>
            <a:r>
              <a:rPr lang="en-US" dirty="0"/>
              <a:t>object contains information about the </a:t>
            </a:r>
            <a:r>
              <a:rPr lang="en-US" dirty="0" smtClean="0"/>
              <a:t>event</a:t>
            </a:r>
            <a:endParaRPr lang="en-US" dirty="0"/>
          </a:p>
          <a:p>
            <a:r>
              <a:rPr lang="en-US" dirty="0"/>
              <a:t>The component that generated the event object is known as the </a:t>
            </a:r>
            <a:r>
              <a:rPr lang="en-US" i="1" dirty="0" smtClean="0"/>
              <a:t>Event Source </a:t>
            </a:r>
          </a:p>
          <a:p>
            <a:pPr lvl="1"/>
            <a:r>
              <a:rPr lang="en-US" dirty="0" err="1" smtClean="0"/>
              <a:t>Jbutton</a:t>
            </a:r>
            <a:r>
              <a:rPr lang="en-US" dirty="0" smtClean="0"/>
              <a:t> is </a:t>
            </a:r>
            <a:r>
              <a:rPr lang="en-US" dirty="0"/>
              <a:t>an event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 smtClean="0"/>
              <a:t>Can have multiple listeners</a:t>
            </a:r>
            <a:endParaRPr lang="en-US" dirty="0"/>
          </a:p>
          <a:p>
            <a:r>
              <a:rPr lang="en-US" dirty="0" smtClean="0"/>
              <a:t>Event objects are automatically </a:t>
            </a:r>
            <a:r>
              <a:rPr lang="en-US" dirty="0"/>
              <a:t>passed, as an argument, </a:t>
            </a:r>
            <a:r>
              <a:rPr lang="en-US" dirty="0" smtClean="0"/>
              <a:t>to the method </a:t>
            </a:r>
            <a:r>
              <a:rPr lang="en-US" dirty="0"/>
              <a:t>of the event </a:t>
            </a:r>
            <a:r>
              <a:rPr lang="en-US" dirty="0" smtClean="0"/>
              <a:t>listener</a:t>
            </a:r>
          </a:p>
          <a:p>
            <a:r>
              <a:rPr lang="en-US" dirty="0" smtClean="0"/>
              <a:t>This process is called ‘Event Firing’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Java’s </a:t>
            </a:r>
            <a:r>
              <a:rPr lang="en-US" dirty="0" smtClean="0"/>
              <a:t>Event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91200"/>
            <a:ext cx="9220200" cy="13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event source </a:t>
            </a:r>
            <a:r>
              <a:rPr lang="en-US" dirty="0" smtClean="0"/>
              <a:t>notifies a registered event </a:t>
            </a:r>
            <a:r>
              <a:rPr lang="en-US" dirty="0"/>
              <a:t>listener by calling one of its methods (or event handlers)</a:t>
            </a:r>
          </a:p>
          <a:p>
            <a:r>
              <a:rPr lang="en-US" dirty="0" smtClean="0"/>
              <a:t>The </a:t>
            </a:r>
            <a:r>
              <a:rPr lang="en-US" dirty="0"/>
              <a:t>specific event handler that gets called depends on the nature of the event (many event listeners define more than one event handler)</a:t>
            </a:r>
          </a:p>
          <a:p>
            <a:r>
              <a:rPr lang="en-US" dirty="0" smtClean="0"/>
              <a:t>An </a:t>
            </a:r>
            <a:r>
              <a:rPr lang="en-US" dirty="0"/>
              <a:t>event object (that encapsulates information relating to the event) is passed to the event handler 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the information in the event object, the event handler method responds</a:t>
            </a:r>
          </a:p>
          <a:p>
            <a:pPr lvl="1"/>
            <a:r>
              <a:rPr lang="en-US" dirty="0"/>
              <a:t>Every event object includes a </a:t>
            </a:r>
            <a:r>
              <a:rPr lang="en-US" dirty="0" err="1"/>
              <a:t>getSource</a:t>
            </a:r>
            <a:r>
              <a:rPr lang="en-US" dirty="0" smtClean="0"/>
              <a:t>() method</a:t>
            </a:r>
            <a:endParaRPr lang="en-US" dirty="0"/>
          </a:p>
          <a:p>
            <a:pPr lvl="1"/>
            <a:r>
              <a:rPr lang="en-US" dirty="0"/>
              <a:t>All event objects belong to subtypes of the </a:t>
            </a:r>
            <a:r>
              <a:rPr lang="en-US" dirty="0" err="1" smtClean="0"/>
              <a:t>java.util.EventObject</a:t>
            </a:r>
            <a:r>
              <a:rPr lang="en-US" dirty="0" smtClean="0"/>
              <a:t> class </a:t>
            </a:r>
          </a:p>
          <a:p>
            <a:r>
              <a:rPr lang="en-US" dirty="0" smtClean="0"/>
              <a:t>So what are some of the Event classes?</a:t>
            </a:r>
          </a:p>
          <a:p>
            <a:pPr lvl="8"/>
            <a:r>
              <a:rPr lang="en-US" dirty="0" smtClean="0"/>
              <a:t>Besides ‘</a:t>
            </a:r>
            <a:r>
              <a:rPr lang="en-US" dirty="0" err="1" smtClean="0"/>
              <a:t>ActionEvent</a:t>
            </a:r>
            <a:r>
              <a:rPr lang="en-US" dirty="0" smtClean="0"/>
              <a:t>’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Java’s Event Model</a:t>
            </a:r>
          </a:p>
        </p:txBody>
      </p:sp>
    </p:spTree>
    <p:extLst>
      <p:ext uri="{BB962C8B-B14F-4D97-AF65-F5344CB8AC3E}">
        <p14:creationId xmlns:p14="http://schemas.microsoft.com/office/powerpoint/2010/main" val="34956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class in </a:t>
            </a:r>
            <a:r>
              <a:rPr lang="en-US" dirty="0" err="1" smtClean="0"/>
              <a:t>java.awt.event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45994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4655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does the GUI component know to call </a:t>
            </a:r>
            <a:r>
              <a:rPr lang="en-US" dirty="0" smtClean="0"/>
              <a:t>action Performed </a:t>
            </a:r>
            <a:r>
              <a:rPr lang="en-US" dirty="0"/>
              <a:t>rather than another method? </a:t>
            </a:r>
          </a:p>
          <a:p>
            <a:r>
              <a:rPr lang="en-US" dirty="0" smtClean="0"/>
              <a:t>Every </a:t>
            </a:r>
            <a:r>
              <a:rPr lang="en-US" dirty="0"/>
              <a:t>GUI component supports several event types, including mouse events, key events and others. </a:t>
            </a:r>
          </a:p>
          <a:p>
            <a:r>
              <a:rPr lang="en-US" dirty="0"/>
              <a:t>When an event occurs, the event is dispatched </a:t>
            </a:r>
            <a:endParaRPr lang="en-US" dirty="0" smtClean="0"/>
          </a:p>
          <a:p>
            <a:r>
              <a:rPr lang="en-US" dirty="0" smtClean="0"/>
              <a:t>The private classes that implement the correct type and are properly registered are called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4845894_460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>
          <a:xfrm>
            <a:off x="4969686" y="1269934"/>
            <a:ext cx="4174314" cy="41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All event listener class must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Implement </a:t>
            </a:r>
            <a:r>
              <a:rPr lang="en-US" dirty="0"/>
              <a:t>an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Java </a:t>
            </a:r>
            <a:r>
              <a:rPr lang="en-US" dirty="0"/>
              <a:t>provides numerous interfaces that you can use with event listener classes</a:t>
            </a:r>
          </a:p>
          <a:p>
            <a:r>
              <a:rPr lang="en-US" dirty="0" smtClean="0"/>
              <a:t>The </a:t>
            </a:r>
            <a:r>
              <a:rPr lang="en-US" dirty="0"/>
              <a:t>specific interface that you will use depends on the type of </a:t>
            </a:r>
            <a:r>
              <a:rPr lang="en-US" dirty="0" smtClean="0"/>
              <a:t>event you </a:t>
            </a:r>
            <a:r>
              <a:rPr lang="en-US" dirty="0"/>
              <a:t>want to handle</a:t>
            </a:r>
          </a:p>
          <a:p>
            <a:r>
              <a:rPr lang="en-US" dirty="0" err="1" smtClean="0"/>
              <a:t>Jbutton</a:t>
            </a:r>
            <a:r>
              <a:rPr lang="en-US" dirty="0" smtClean="0"/>
              <a:t> components </a:t>
            </a:r>
            <a:r>
              <a:rPr lang="en-US" dirty="0"/>
              <a:t>generate </a:t>
            </a:r>
            <a:r>
              <a:rPr lang="en-US" i="1" dirty="0"/>
              <a:t>action events</a:t>
            </a:r>
            <a:r>
              <a:rPr lang="en-US" dirty="0"/>
              <a:t>, and the event listener class that can handle action events is also known as an action listener class</a:t>
            </a:r>
          </a:p>
          <a:p>
            <a:r>
              <a:rPr lang="en-US" dirty="0" smtClean="0"/>
              <a:t>When </a:t>
            </a:r>
            <a:r>
              <a:rPr lang="en-US" dirty="0"/>
              <a:t>you write an action listener class for a </a:t>
            </a:r>
            <a:r>
              <a:rPr lang="en-US" dirty="0" err="1" smtClean="0"/>
              <a:t>Jbutton</a:t>
            </a:r>
            <a:r>
              <a:rPr lang="en-US" dirty="0" smtClean="0"/>
              <a:t> component, </a:t>
            </a:r>
            <a:r>
              <a:rPr lang="en-US" dirty="0"/>
              <a:t>it must implement an </a:t>
            </a:r>
            <a:r>
              <a:rPr lang="en-US" dirty="0" smtClean="0"/>
              <a:t>Interface known </a:t>
            </a:r>
            <a:r>
              <a:rPr lang="en-US" dirty="0"/>
              <a:t>as </a:t>
            </a:r>
            <a:r>
              <a:rPr lang="en-US" dirty="0" err="1"/>
              <a:t>ActionListener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What are some other interfaces?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Listeners must implement the correct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Event Listener Interfaces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1853276"/>
            <a:ext cx="7913914" cy="47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Misspelling </a:t>
            </a:r>
            <a:r>
              <a:rPr lang="en-US" dirty="0" err="1"/>
              <a:t>javax.swing</a:t>
            </a:r>
            <a:r>
              <a:rPr lang="en-US" dirty="0"/>
              <a:t> in an import statement </a:t>
            </a:r>
          </a:p>
          <a:p>
            <a:r>
              <a:rPr lang="en-US" dirty="0"/>
              <a:t>Forgetting to specify an action when the user clicks on </a:t>
            </a:r>
            <a:r>
              <a:rPr lang="en-US"/>
              <a:t>the </a:t>
            </a:r>
            <a:r>
              <a:rPr lang="en-US" smtClean="0"/>
              <a:t>Event Source</a:t>
            </a:r>
            <a:endParaRPr lang="en-US" dirty="0"/>
          </a:p>
          <a:p>
            <a:r>
              <a:rPr lang="en-US" dirty="0" smtClean="0"/>
              <a:t>Remember </a:t>
            </a:r>
            <a:r>
              <a:rPr lang="en-US" dirty="0"/>
              <a:t>that application is </a:t>
            </a:r>
            <a:r>
              <a:rPr lang="en-US" dirty="0" smtClean="0"/>
              <a:t>not </a:t>
            </a:r>
            <a:r>
              <a:rPr lang="en-US" dirty="0"/>
              <a:t>terminated when you close or hide a </a:t>
            </a:r>
            <a:r>
              <a:rPr lang="en-US" dirty="0" err="1"/>
              <a:t>Jframe</a:t>
            </a:r>
            <a:r>
              <a:rPr lang="en-US" dirty="0"/>
              <a:t>. If you want to terminate the application, call </a:t>
            </a:r>
            <a:r>
              <a:rPr lang="en-US" dirty="0" err="1"/>
              <a:t>setDefaultCloseOperation</a:t>
            </a:r>
            <a:r>
              <a:rPr lang="en-US" dirty="0"/>
              <a:t> method and pass </a:t>
            </a:r>
            <a:r>
              <a:rPr lang="en-US" dirty="0" err="1"/>
              <a:t>Jframe.EXIT_ON_CLOSE</a:t>
            </a:r>
            <a:r>
              <a:rPr lang="en-US" dirty="0"/>
              <a:t> as the argument </a:t>
            </a:r>
          </a:p>
          <a:p>
            <a:r>
              <a:rPr lang="en-US" dirty="0"/>
              <a:t>Forgetting to write an event listener for each event you wish an application to respond to </a:t>
            </a:r>
          </a:p>
          <a:p>
            <a:r>
              <a:rPr lang="en-US" dirty="0"/>
              <a:t>Forgetting to register an event listener </a:t>
            </a:r>
          </a:p>
          <a:p>
            <a:r>
              <a:rPr lang="en-US" dirty="0"/>
              <a:t>When writing an event listener method that is required by an interface, not using the method header specified by the interface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Errors to avoid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this picture</a:t>
            </a:r>
            <a:endParaRPr lang="en-US" dirty="0"/>
          </a:p>
        </p:txBody>
      </p:sp>
      <p:pic>
        <p:nvPicPr>
          <p:cNvPr id="4" name="Picture 3" descr="4725405_460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>
          <a:xfrm>
            <a:off x="229272" y="1417639"/>
            <a:ext cx="8585559" cy="41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What’s the difference between a GUI and a console based application?</a:t>
            </a:r>
          </a:p>
          <a:p>
            <a:r>
              <a:rPr lang="en-US" dirty="0" smtClean="0"/>
              <a:t>What is a framework?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process</a:t>
            </a:r>
            <a:r>
              <a:rPr lang="en-US" dirty="0" smtClean="0"/>
              <a:t> that uses specific </a:t>
            </a:r>
            <a:r>
              <a:rPr lang="en-US" u="sng" dirty="0" smtClean="0"/>
              <a:t>objects</a:t>
            </a:r>
          </a:p>
          <a:p>
            <a:pPr lvl="1"/>
            <a:r>
              <a:rPr lang="en-US" dirty="0" smtClean="0"/>
              <a:t>Analogous to a car manufacturing process that uses specific car parts.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Interfaces</a:t>
            </a:r>
          </a:p>
        </p:txBody>
      </p:sp>
    </p:spTree>
    <p:extLst>
      <p:ext uri="{BB962C8B-B14F-4D97-AF65-F5344CB8AC3E}">
        <p14:creationId xmlns:p14="http://schemas.microsoft.com/office/powerpoint/2010/main" val="28463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Managers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638"/>
            <a:ext cx="7124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do it?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Setting it to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 smtClean="0"/>
              <a:t> will allow you to program in </a:t>
            </a:r>
            <a:r>
              <a:rPr lang="en-US" smtClean="0"/>
              <a:t>absolute terms.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layout manager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93" y="3456434"/>
            <a:ext cx="5866534" cy="34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2603" cy="6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Layout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87951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Layout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2525"/>
            <a:ext cx="75533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74800"/>
            <a:ext cx="6781800" cy="452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680357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one sentence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a </a:t>
            </a:r>
            <a:r>
              <a:rPr lang="en-US" dirty="0" smtClean="0"/>
              <a:t>Framework?</a:t>
            </a:r>
          </a:p>
          <a:p>
            <a:pPr lvl="1"/>
            <a:r>
              <a:rPr lang="en-US" dirty="0" smtClean="0"/>
              <a:t>(Do not use an example)</a:t>
            </a:r>
            <a:endParaRPr lang="en-US" dirty="0"/>
          </a:p>
          <a:p>
            <a:r>
              <a:rPr lang="en-US" dirty="0" smtClean="0"/>
              <a:t>What is Swing?</a:t>
            </a:r>
          </a:p>
          <a:p>
            <a:r>
              <a:rPr lang="en-US" dirty="0" smtClean="0"/>
              <a:t>Does the order to which you add Java components matter in terms of how they are displayed?</a:t>
            </a:r>
          </a:p>
          <a:p>
            <a:r>
              <a:rPr lang="en-US" dirty="0" smtClean="0"/>
              <a:t>List everything that happens in a properly coded GUI program when a </a:t>
            </a:r>
            <a:r>
              <a:rPr lang="en-US" dirty="0" err="1" smtClean="0"/>
              <a:t>JButton</a:t>
            </a:r>
            <a:r>
              <a:rPr lang="en-US" dirty="0" smtClean="0"/>
              <a:t> is pressed (Use the example from last class)</a:t>
            </a:r>
          </a:p>
          <a:p>
            <a:r>
              <a:rPr lang="en-US" dirty="0" smtClean="0"/>
              <a:t>What are the three main Layout managers in Java?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143000"/>
            <a:ext cx="7794171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one sentence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a </a:t>
            </a:r>
            <a:r>
              <a:rPr lang="en-US" dirty="0" smtClean="0"/>
              <a:t>Framework?</a:t>
            </a:r>
          </a:p>
          <a:p>
            <a:pPr lvl="1"/>
            <a:r>
              <a:rPr lang="en-US" sz="2100" b="1" dirty="0">
                <a:solidFill>
                  <a:srgbClr val="FF0000"/>
                </a:solidFill>
              </a:rPr>
              <a:t>It is a process that uses specific objects</a:t>
            </a:r>
            <a:endParaRPr lang="en-US" sz="2100" b="1" dirty="0">
              <a:solidFill>
                <a:srgbClr val="FF0000"/>
              </a:solidFill>
            </a:endParaRPr>
          </a:p>
          <a:p>
            <a:r>
              <a:rPr lang="en-US" dirty="0" smtClean="0"/>
              <a:t>What is Swing</a:t>
            </a:r>
            <a:r>
              <a:rPr lang="en-US" dirty="0" smtClean="0"/>
              <a:t>?</a:t>
            </a:r>
          </a:p>
          <a:p>
            <a:pPr lvl="1"/>
            <a:r>
              <a:rPr lang="en-US" sz="2100" b="1" dirty="0">
                <a:solidFill>
                  <a:srgbClr val="FF0000"/>
                </a:solidFill>
              </a:rPr>
              <a:t>Java GUI Library</a:t>
            </a:r>
          </a:p>
          <a:p>
            <a:r>
              <a:rPr lang="en-US" dirty="0" smtClean="0"/>
              <a:t>Does </a:t>
            </a:r>
            <a:r>
              <a:rPr lang="en-US" dirty="0" smtClean="0"/>
              <a:t>the order to which you add Java components matter in terms of how they are displayed</a:t>
            </a:r>
            <a:r>
              <a:rPr lang="en-US" dirty="0" smtClean="0"/>
              <a:t>?</a:t>
            </a:r>
          </a:p>
          <a:p>
            <a:pPr lvl="1"/>
            <a:r>
              <a:rPr lang="en-US" sz="2100" b="1" dirty="0">
                <a:solidFill>
                  <a:srgbClr val="FF0000"/>
                </a:solidFill>
              </a:rPr>
              <a:t>Yes</a:t>
            </a:r>
          </a:p>
          <a:p>
            <a:r>
              <a:rPr lang="en-US" dirty="0" smtClean="0"/>
              <a:t>List everything that happens in a properly coded GUI program when a </a:t>
            </a:r>
            <a:r>
              <a:rPr lang="en-US" dirty="0" err="1" smtClean="0"/>
              <a:t>JButton</a:t>
            </a:r>
            <a:r>
              <a:rPr lang="en-US" dirty="0" smtClean="0"/>
              <a:t> is pressed (Use the example from last class</a:t>
            </a:r>
            <a:r>
              <a:rPr lang="en-US" dirty="0" smtClean="0"/>
              <a:t>)</a:t>
            </a:r>
          </a:p>
          <a:p>
            <a:pPr lvl="1"/>
            <a:r>
              <a:rPr lang="en-US" sz="2100" b="1" dirty="0">
                <a:solidFill>
                  <a:srgbClr val="FF0000"/>
                </a:solidFill>
              </a:rPr>
              <a:t>An event is created</a:t>
            </a:r>
          </a:p>
          <a:p>
            <a:pPr lvl="1"/>
            <a:r>
              <a:rPr lang="en-US" sz="2100" b="1" dirty="0">
                <a:solidFill>
                  <a:srgbClr val="FF0000"/>
                </a:solidFill>
              </a:rPr>
              <a:t>A registered </a:t>
            </a:r>
            <a:r>
              <a:rPr lang="en-US" sz="2100" b="1" dirty="0" err="1">
                <a:solidFill>
                  <a:srgbClr val="FF0000"/>
                </a:solidFill>
              </a:rPr>
              <a:t>ActionListener</a:t>
            </a:r>
            <a:r>
              <a:rPr lang="en-US" sz="2100" b="1" dirty="0">
                <a:solidFill>
                  <a:srgbClr val="FF0000"/>
                </a:solidFill>
              </a:rPr>
              <a:t> object is called</a:t>
            </a:r>
          </a:p>
          <a:p>
            <a:r>
              <a:rPr lang="en-US" dirty="0" smtClean="0"/>
              <a:t>What are the three main Layout managers in Java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Flow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Border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Grid</a:t>
            </a:r>
            <a:r>
              <a:rPr lang="en-US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GUI?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6033315" cy="506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</a:t>
            </a:r>
            <a:br>
              <a:rPr lang="en-US" dirty="0" smtClean="0"/>
            </a:br>
            <a:r>
              <a:rPr lang="en-US" dirty="0" smtClean="0"/>
              <a:t>A bunch of objects!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Abstract </a:t>
            </a:r>
            <a:r>
              <a:rPr lang="en-US" dirty="0"/>
              <a:t>Windowing </a:t>
            </a:r>
            <a:r>
              <a:rPr lang="en-US" dirty="0" smtClean="0"/>
              <a:t>Toolkit (AWT)</a:t>
            </a:r>
          </a:p>
          <a:p>
            <a:pPr lvl="1"/>
            <a:r>
              <a:rPr lang="en-US" dirty="0" smtClean="0"/>
              <a:t>Built on the native OS</a:t>
            </a:r>
          </a:p>
          <a:p>
            <a:pPr lvl="1"/>
            <a:r>
              <a:rPr lang="en-US" dirty="0" smtClean="0"/>
              <a:t>More flexible</a:t>
            </a:r>
          </a:p>
          <a:p>
            <a:pPr lvl="1"/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Can be used in browsers without a java plugin </a:t>
            </a:r>
          </a:p>
          <a:p>
            <a:r>
              <a:rPr lang="en-US" dirty="0"/>
              <a:t>Swing</a:t>
            </a:r>
          </a:p>
          <a:p>
            <a:pPr lvl="1"/>
            <a:r>
              <a:rPr lang="en-US" dirty="0" smtClean="0"/>
              <a:t>Newer – built on AWT(</a:t>
            </a:r>
            <a:r>
              <a:rPr lang="en-US" dirty="0" err="1" smtClean="0"/>
              <a:t>ish</a:t>
            </a:r>
            <a:r>
              <a:rPr lang="en-US" dirty="0" smtClean="0"/>
              <a:t>). Made completely in Java</a:t>
            </a:r>
            <a:endParaRPr lang="en-US" dirty="0"/>
          </a:p>
          <a:p>
            <a:pPr lvl="1"/>
            <a:r>
              <a:rPr lang="en-US" dirty="0"/>
              <a:t>More Portable</a:t>
            </a:r>
          </a:p>
          <a:p>
            <a:pPr lvl="1"/>
            <a:r>
              <a:rPr lang="en-US" dirty="0"/>
              <a:t>Easier to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Can use the ‘Model View Control’ design process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Java GUI framework</a:t>
            </a:r>
            <a:endParaRPr lang="en-US" dirty="0"/>
          </a:p>
        </p:txBody>
      </p:sp>
      <p:pic>
        <p:nvPicPr>
          <p:cNvPr id="1026" name="Picture 2" descr="File:AWTSwingClassHierarc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429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8994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“Swing </a:t>
            </a:r>
            <a:r>
              <a:rPr lang="en-US" sz="2400" dirty="0"/>
              <a:t>is a platform-independent, </a:t>
            </a:r>
            <a:r>
              <a:rPr lang="en-US" sz="2400" i="1" dirty="0">
                <a:hlinkClick r:id="rId3" tooltip="Model-View-Controller"/>
              </a:rPr>
              <a:t>Model-View-Controller</a:t>
            </a:r>
            <a:r>
              <a:rPr lang="en-US" sz="2400" dirty="0"/>
              <a:t> </a:t>
            </a:r>
            <a:r>
              <a:rPr lang="en-US" sz="2400" dirty="0">
                <a:hlinkClick r:id="rId4" tooltip="GUI"/>
              </a:rPr>
              <a:t>GUI</a:t>
            </a:r>
            <a:r>
              <a:rPr lang="en-US" sz="2400" dirty="0"/>
              <a:t> framework for Java, which follows a single-</a:t>
            </a:r>
            <a:r>
              <a:rPr lang="en-US" sz="2400" dirty="0">
                <a:hlinkClick r:id="rId5" tooltip="Thread (computing)"/>
              </a:rPr>
              <a:t>threaded</a:t>
            </a:r>
            <a:r>
              <a:rPr lang="en-US" sz="2400" dirty="0"/>
              <a:t> programming model.</a:t>
            </a:r>
            <a:r>
              <a:rPr lang="en-US" sz="2400" baseline="30000" dirty="0">
                <a:hlinkClick r:id="rId6"/>
              </a:rPr>
              <a:t>[3</a:t>
            </a:r>
            <a:r>
              <a:rPr lang="en-US" sz="2400" baseline="30000" dirty="0" smtClean="0">
                <a:hlinkClick r:id="rId6"/>
              </a:rPr>
              <a:t>]</a:t>
            </a:r>
            <a:r>
              <a:rPr lang="en-US" sz="2400" baseline="30000" dirty="0" smtClean="0"/>
              <a:t>”</a:t>
            </a:r>
            <a:endParaRPr lang="en-US" sz="2400" dirty="0" smtClean="0"/>
          </a:p>
          <a:p>
            <a:r>
              <a:rPr lang="en-US" sz="2400" dirty="0" smtClean="0"/>
              <a:t>Components </a:t>
            </a:r>
            <a:r>
              <a:rPr lang="en-US" sz="2400" dirty="0"/>
              <a:t>–buttons, panels, dialog boxes, menus, text fields, and lists, are the visual widgets that respond to user </a:t>
            </a:r>
            <a:r>
              <a:rPr lang="en-US" sz="2400" dirty="0" smtClean="0"/>
              <a:t>actions</a:t>
            </a:r>
          </a:p>
          <a:p>
            <a:r>
              <a:rPr lang="en-US" sz="2400" dirty="0" smtClean="0"/>
              <a:t>Swing Components have, ‘J’ in front of them</a:t>
            </a:r>
          </a:p>
          <a:p>
            <a:pPr lvl="1"/>
            <a:r>
              <a:rPr lang="en-US" sz="2000" dirty="0" err="1" smtClean="0"/>
              <a:t>JFrame</a:t>
            </a:r>
            <a:endParaRPr lang="en-US" sz="2000" dirty="0" smtClean="0"/>
          </a:p>
          <a:p>
            <a:pPr lvl="1"/>
            <a:r>
              <a:rPr lang="en-US" sz="2000" dirty="0" err="1" smtClean="0"/>
              <a:t>JTextField</a:t>
            </a:r>
            <a:endParaRPr lang="en-US" sz="2400" dirty="0"/>
          </a:p>
          <a:p>
            <a:r>
              <a:rPr lang="en-US" sz="2400" dirty="0"/>
              <a:t>Components appear in a container, which are themselves a type of </a:t>
            </a:r>
            <a:r>
              <a:rPr lang="en-US" sz="2400" dirty="0" smtClean="0"/>
              <a:t>component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1E477B"/>
                </a:solidFill>
                <a:latin typeface="Calibri"/>
              </a:rPr>
              <a:t>Java’s </a:t>
            </a:r>
            <a:r>
              <a:rPr lang="en-US" sz="4800" dirty="0" smtClean="0">
                <a:solidFill>
                  <a:srgbClr val="1E477B"/>
                </a:solidFill>
                <a:latin typeface="Calibri"/>
              </a:rPr>
              <a:t>Swing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1242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 err="1"/>
              <a:t>JComponent</a:t>
            </a:r>
            <a:r>
              <a:rPr lang="en-US" dirty="0"/>
              <a:t> class is the root of the swing component hierarchy</a:t>
            </a:r>
          </a:p>
          <a:p>
            <a:pPr lvl="1"/>
            <a:r>
              <a:rPr lang="en-US" dirty="0"/>
              <a:t>All swing components are subtypes of this except for top-level containers such as frames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</a:t>
            </a:r>
            <a:endParaRPr lang="en-US" dirty="0"/>
          </a:p>
        </p:txBody>
      </p:sp>
      <p:pic>
        <p:nvPicPr>
          <p:cNvPr id="4" name="Picture 2" descr="File:AWTSwingClassHierarc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28392"/>
            <a:ext cx="5105400" cy="56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Swing Components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47439"/>
            <a:ext cx="74771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9884"/>
            <a:ext cx="7772400" cy="54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1173</TotalTime>
  <Words>1115</Words>
  <Application>Microsoft Office PowerPoint</Application>
  <PresentationFormat>On-screen Show (4:3)</PresentationFormat>
  <Paragraphs>170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Graphical User Interfaces</vt:lpstr>
      <vt:lpstr>Announcements: </vt:lpstr>
      <vt:lpstr>Graphical User Interfaces</vt:lpstr>
      <vt:lpstr>What’s in a GUI?</vt:lpstr>
      <vt:lpstr>The Java GUI framework</vt:lpstr>
      <vt:lpstr>Java’s Swing</vt:lpstr>
      <vt:lpstr>Swing</vt:lpstr>
      <vt:lpstr>More Swing Components</vt:lpstr>
      <vt:lpstr>Hierarchical View</vt:lpstr>
      <vt:lpstr>Quick Example</vt:lpstr>
      <vt:lpstr>PowerPoint Presentation</vt:lpstr>
      <vt:lpstr>Creates a Simple Window</vt:lpstr>
      <vt:lpstr>Sweet… A window… now what?</vt:lpstr>
      <vt:lpstr>Events</vt:lpstr>
      <vt:lpstr>Action Listeners</vt:lpstr>
      <vt:lpstr>Mini Review</vt:lpstr>
      <vt:lpstr>Example Time!</vt:lpstr>
      <vt:lpstr>So… what are we doing again?</vt:lpstr>
      <vt:lpstr>What was that ‘Private inner class’ stuff?</vt:lpstr>
      <vt:lpstr>What Happens:</vt:lpstr>
      <vt:lpstr>What was all that ‘panel’ stuff?</vt:lpstr>
      <vt:lpstr>Java’s Event Model</vt:lpstr>
      <vt:lpstr>Java’s Event Model</vt:lpstr>
      <vt:lpstr>A few class in java.awt.event</vt:lpstr>
      <vt:lpstr>How it happens</vt:lpstr>
      <vt:lpstr>Event Listeners must implement the correct interface</vt:lpstr>
      <vt:lpstr>Common Event Listener Interfaces</vt:lpstr>
      <vt:lpstr>Common Errors to avoid</vt:lpstr>
      <vt:lpstr>I like this picture</vt:lpstr>
      <vt:lpstr>Layout Managers</vt:lpstr>
      <vt:lpstr>Setting the layout manager</vt:lpstr>
      <vt:lpstr>Flow Layout</vt:lpstr>
      <vt:lpstr>Border Layout</vt:lpstr>
      <vt:lpstr>Grid Layout</vt:lpstr>
      <vt:lpstr>Pop Quiz </vt:lpstr>
      <vt:lpstr>Pop Quiz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User Interfaces</dc:title>
  <dc:creator>Sean</dc:creator>
  <cp:lastModifiedBy>Sean</cp:lastModifiedBy>
  <cp:revision>61</cp:revision>
  <dcterms:created xsi:type="dcterms:W3CDTF">2006-08-16T00:00:00Z</dcterms:created>
  <dcterms:modified xsi:type="dcterms:W3CDTF">2013-03-28T19:04:04Z</dcterms:modified>
</cp:coreProperties>
</file>